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3"/>
  </p:sldMasterIdLst>
  <p:notesMasterIdLst>
    <p:notesMasterId r:id="rId5"/>
  </p:notesMasterIdLst>
  <p:sldIdLst>
    <p:sldId id="324" r:id="rId4"/>
    <p:sldId id="349" r:id="rId6"/>
    <p:sldId id="326" r:id="rId7"/>
    <p:sldId id="347" r:id="rId8"/>
    <p:sldId id="401" r:id="rId9"/>
    <p:sldId id="377" r:id="rId10"/>
    <p:sldId id="350" r:id="rId11"/>
    <p:sldId id="351" r:id="rId12"/>
    <p:sldId id="430" r:id="rId13"/>
    <p:sldId id="344" r:id="rId14"/>
    <p:sldId id="352" r:id="rId15"/>
    <p:sldId id="353" r:id="rId16"/>
    <p:sldId id="354" r:id="rId17"/>
    <p:sldId id="355" r:id="rId18"/>
    <p:sldId id="357" r:id="rId19"/>
    <p:sldId id="356" r:id="rId20"/>
    <p:sldId id="358" r:id="rId21"/>
    <p:sldId id="359" r:id="rId22"/>
    <p:sldId id="360" r:id="rId23"/>
    <p:sldId id="361" r:id="rId24"/>
    <p:sldId id="367" r:id="rId25"/>
    <p:sldId id="402" r:id="rId26"/>
    <p:sldId id="345" r:id="rId27"/>
    <p:sldId id="368" r:id="rId28"/>
    <p:sldId id="369" r:id="rId29"/>
    <p:sldId id="370" r:id="rId30"/>
    <p:sldId id="404" r:id="rId31"/>
    <p:sldId id="405" r:id="rId32"/>
    <p:sldId id="371" r:id="rId33"/>
    <p:sldId id="372" r:id="rId34"/>
    <p:sldId id="373" r:id="rId35"/>
    <p:sldId id="374" r:id="rId36"/>
    <p:sldId id="403" r:id="rId37"/>
    <p:sldId id="333" r:id="rId38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1297" autoAdjust="0"/>
  </p:normalViewPr>
  <p:slideViewPr>
    <p:cSldViewPr snapToGrid="0">
      <p:cViewPr varScale="1">
        <p:scale>
          <a:sx n="75" d="100"/>
          <a:sy n="75" d="100"/>
        </p:scale>
        <p:origin x="1734" y="120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为什么要先讲 </a:t>
            </a:r>
            <a:r>
              <a:rPr lang="en-US" altLang="zh-CN" dirty="0" smtClean="0"/>
              <a:t>GPU </a:t>
            </a:r>
            <a:r>
              <a:rPr lang="zh-CN" altLang="en-US" dirty="0" smtClean="0"/>
              <a:t>编程：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，得知道实时渲染是控制着怎么样的一个设备；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可以理解为招式，对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的掌握可以理解为内功，这部分是实时渲染的理论基础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绘制</a:t>
            </a:r>
            <a:r>
              <a:rPr lang="zh-CN" altLang="en-US" dirty="0"/>
              <a:t>部分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Direct3D OpenGL Vulkan Metal 就是用来设置这些管线的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绘制</a:t>
            </a:r>
            <a:r>
              <a:rPr lang="zh-CN" altLang="en-US" dirty="0"/>
              <a:t>部分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Direct3D OpenGL Vulkan Metal 就是用来设置这些管线的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en-AU" sz="2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虚拟现实（VR）的呈现需要同时用到硬件和软件。创建VR内容时，应了解各种设备和软件解决方案</a:t>
            </a:r>
            <a:r>
              <a:rPr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解释一下</a:t>
            </a:r>
            <a:r>
              <a:rPr lang="en-US" altLang="zh-CN" dirty="0"/>
              <a:t>“</a:t>
            </a:r>
            <a:r>
              <a:rPr lang="zh-CN" altLang="en-US" dirty="0"/>
              <a:t>现在先不用理解这个</a:t>
            </a:r>
            <a:r>
              <a:rPr lang="en-US" altLang="zh-CN" dirty="0"/>
              <a:t>”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  <a:endParaRPr dirty="0"/>
          </a:p>
          <a:p>
            <a:pPr lvl="1"/>
            <a:r>
              <a:rPr dirty="0"/>
              <a:t>Body Level Two</a:t>
            </a:r>
            <a:endParaRPr dirty="0"/>
          </a:p>
          <a:p>
            <a:pPr lvl="2"/>
            <a:r>
              <a:rPr dirty="0"/>
              <a:t>Body Level Three</a:t>
            </a:r>
            <a:endParaRPr dirty="0"/>
          </a:p>
          <a:p>
            <a:pPr lvl="3"/>
            <a:r>
              <a:rPr dirty="0"/>
              <a:t>Body Level Four</a:t>
            </a:r>
            <a:endParaRPr dirty="0"/>
          </a:p>
          <a:p>
            <a:pPr lvl="4"/>
            <a:r>
              <a:rPr dirty="0"/>
              <a:t>Body Level Five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7.wmf"/><Relationship Id="rId1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GIF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32.wmf"/><Relationship Id="rId1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33.png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hyperlink" Target="https://medium.com/linum-labs/a-technical-primer-on-using-encoded-function-calls-50e2b9939223" TargetMode="External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hyperlink" Target="https://github.com/microsoft/DirectX-Graphics-Samples/tree/master/Samples/Desktop/D3D12HelloWorl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4.xml"/><Relationship Id="rId10" Type="http://schemas.openxmlformats.org/officeDocument/2006/relationships/vmlDrawing" Target="../drawings/vmlDrawing1.v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tags" Target="../tags/tag4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openxmlformats.org/officeDocument/2006/relationships/image" Target="../media/image2.jpe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" y="10678769"/>
            <a:ext cx="24383998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  赵帅</a:t>
            </a:r>
            <a:endParaRPr lang="zh-CN" altLang="en-US" sz="6400" dirty="0" smtClean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0" y="8793235"/>
            <a:ext cx="24383999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GPU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编程与</a:t>
            </a: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DX12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概览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EVER"/>
          <p:cNvSpPr txBox="1"/>
          <p:nvPr/>
        </p:nvSpPr>
        <p:spPr>
          <a:xfrm>
            <a:off x="635" y="5638800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 GPU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CPU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编程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仅有一个设备（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）在执行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所有的指令编码都是顺序执行的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3640" y="2958409"/>
            <a:ext cx="7514858" cy="8293096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编程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协同运作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所有的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API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调用都是运行在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上是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顺序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但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上可能是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同时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4504" y="439498"/>
            <a:ext cx="8500840" cy="12837003"/>
          </a:xfrm>
          <a:prstGeom prst="rect">
            <a:avLst/>
          </a:prstGeom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渲染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接受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发来的命令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计算三角形顶点在屏幕上的位置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光栅化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深度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剔除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计算每一个像素的颜色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确定混合状态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等等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520778" y="574334"/>
            <a:ext cx="644892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Pipeline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520778" y="1724857"/>
            <a:ext cx="644892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渲染</a:t>
            </a:r>
            <a:r>
              <a:rPr kumimoji="0" lang="zh-CN" altLang="en-US" sz="5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管线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9579" y="-11499"/>
            <a:ext cx="5306428" cy="13727499"/>
          </a:xfrm>
          <a:prstGeom prst="rect">
            <a:avLst/>
          </a:prstGeom>
        </p:spPr>
      </p:pic>
      <p:pic>
        <p:nvPicPr>
          <p:cNvPr id="12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并行化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架构，运算单元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大量的计算单元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SM = Streaming Multiprocessor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流处理器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0903" y="181055"/>
            <a:ext cx="9783097" cy="4067451"/>
          </a:xfrm>
          <a:prstGeom prst="rect">
            <a:avLst/>
          </a:prstGeom>
        </p:spPr>
      </p:pic>
      <p:pic>
        <p:nvPicPr>
          <p:cNvPr id="2052" name="Picture 4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300" y="4576341"/>
            <a:ext cx="5174303" cy="88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766383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并行化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高并发，重叠执行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需要格外的注意资源竞争问题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8086" y="3603590"/>
            <a:ext cx="10373862" cy="98065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085" y="359734"/>
            <a:ext cx="10373863" cy="2750118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显存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vs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显存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PC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内存、显存独立分开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移动设备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共享设备内存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218" name="Picture 2" descr="How Much GPU Memory (VRAM) Do You Need For Gaming In 2020?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158" y="7450962"/>
            <a:ext cx="9592819" cy="5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158" y="1058603"/>
            <a:ext cx="9600664" cy="4763463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Cache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L1/L2/L3 Cache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缓存命中率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4793068" y="3087023"/>
          <a:ext cx="9501132" cy="7541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" r:id="rId1" imgW="7715250" imgH="6124575" progId="">
                  <p:embed/>
                </p:oleObj>
              </mc:Choice>
              <mc:Fallback>
                <p:oleObj name="" r:id="rId1" imgW="7715250" imgH="6124575" progId="">
                  <p:embed/>
                  <p:pic>
                    <p:nvPicPr>
                      <p:cNvPr id="0" name="图片 102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93068" y="3087023"/>
                        <a:ext cx="9501132" cy="7541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显存带宽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单位时间对显存的读写量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对于实时渲染来说，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内存带宽不敏感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对于内存带宽异常敏感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pic>
        <p:nvPicPr>
          <p:cNvPr id="7" name="图片 6" descr="bandwid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390" y="728345"/>
            <a:ext cx="8265160" cy="1267333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5880" y="-3556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“命令”模式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C++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部分的调用，都是在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绘制的部分（比如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shaders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）都是在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如何协同？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8480" y="-58327"/>
            <a:ext cx="11287125" cy="4524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480" y="4503382"/>
            <a:ext cx="11182350" cy="4524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042" y="9079890"/>
            <a:ext cx="11210925" cy="4638675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4578781" y="3704838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5000" kern="0" cap="all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he Picture slide"/>
          <p:cNvSpPr txBox="1"/>
          <p:nvPr/>
        </p:nvSpPr>
        <p:spPr>
          <a:xfrm>
            <a:off x="2724912" y="4942320"/>
            <a:ext cx="10018630" cy="27494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sym typeface="Helvetica Light"/>
              </a:rPr>
              <a:t>进阶</a:t>
            </a:r>
            <a:r>
              <a:rPr lang="zh-CN" altLang="en-US" b="0" dirty="0" smtClean="0">
                <a:solidFill>
                  <a:srgbClr val="000000"/>
                </a:solidFill>
                <a:sym typeface="Helvetica Light"/>
              </a:rPr>
              <a:t>课简介</a:t>
            </a:r>
            <a:endParaRPr lang="en-US" altLang="zh-CN" b="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b="0" dirty="0" smtClean="0">
                <a:solidFill>
                  <a:srgbClr val="000000"/>
                </a:solidFill>
                <a:sym typeface="Helvetica Light"/>
              </a:rPr>
              <a:t>CPU vs GPU</a:t>
            </a:r>
            <a:endParaRPr lang="en-US" altLang="zh-CN" b="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b="0" dirty="0" smtClean="0">
                <a:solidFill>
                  <a:srgbClr val="000000"/>
                </a:solidFill>
                <a:sym typeface="Helvetica Light"/>
              </a:rPr>
              <a:t>Direct3D 12 </a:t>
            </a:r>
            <a:r>
              <a:rPr lang="zh-CN" altLang="en-US" b="0" dirty="0" smtClean="0">
                <a:solidFill>
                  <a:srgbClr val="000000"/>
                </a:solidFill>
                <a:sym typeface="Helvetica Light"/>
              </a:rPr>
              <a:t>概览</a:t>
            </a:r>
            <a:endParaRPr lang="zh-CN" altLang="en-US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45" y="3296010"/>
            <a:ext cx="1229592" cy="12295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Graphics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Compute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Raytrace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5086013" y="270668"/>
          <a:ext cx="7415332" cy="131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" r:id="rId1" imgW="7715250" imgH="13725525" progId="">
                  <p:embed/>
                </p:oleObj>
              </mc:Choice>
              <mc:Fallback>
                <p:oleObj name="" r:id="rId1" imgW="7715250" imgH="13725525" progId="">
                  <p:embed/>
                  <p:pic>
                    <p:nvPicPr>
                      <p:cNvPr id="0" name="图片 133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86013" y="270668"/>
                        <a:ext cx="7415332" cy="131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Graphics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Compute Pipeline</a:t>
            </a:r>
            <a:endParaRPr lang="en-US" altLang="zh-CN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Raytrace</a:t>
            </a:r>
            <a:r>
              <a:rPr lang="en-US" altLang="zh-CN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Pipeline</a:t>
            </a:r>
            <a:endParaRPr lang="en-US" altLang="zh-CN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268700" y="859790"/>
            <a:ext cx="4441825" cy="9528175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Render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剪裁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绘制阴影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不透明物体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绘制半透明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物体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特效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绘制后处理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UI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EVER"/>
          <p:cNvSpPr txBox="1"/>
          <p:nvPr/>
        </p:nvSpPr>
        <p:spPr>
          <a:xfrm>
            <a:off x="635" y="5638800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493159" y="7570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Direct3D 12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Direct3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 12</a:t>
            </a:r>
            <a:endParaRPr lang="en-US" altLang="zh-CN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设备控制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资源、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对象管理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命令管理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设备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控制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ID3D12Device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SwapChain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382500" y="3740785"/>
            <a:ext cx="12001500" cy="541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资源、对象管理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ID3D12Resource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Texture 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Shader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RootSignature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ID3D12PipelineState, ID3D12Fence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7210" y="2527300"/>
            <a:ext cx="10807065" cy="8661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资源、对象管理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ID3D12Resource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Texture 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Shader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RootSignature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ID3D12PipelineState, ID3D12Fence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260" y="948690"/>
            <a:ext cx="10795635" cy="82270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资源、对象管理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ID3D12Resource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Texture 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Shader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RootSignature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ID3D12PipelineState, ID3D12Fence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162280" y="781050"/>
            <a:ext cx="8611870" cy="747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  <a:hlinkClick r:id="rId2" action="ppaction://hlinkfile"/>
              </a:rPr>
              <a:t>Function call</a:t>
            </a:r>
            <a:endParaRPr kumimoji="0" lang="en-US" altLang="zh-CN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rcRect t="16265" b="-18874"/>
          <a:stretch>
            <a:fillRect/>
          </a:stretch>
        </p:blipFill>
        <p:spPr>
          <a:xfrm>
            <a:off x="12992735" y="1528445"/>
            <a:ext cx="11238865" cy="5518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8500" y="6174740"/>
            <a:ext cx="10426700" cy="73844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命令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CommandQueue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CommandList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100175" y="1184275"/>
            <a:ext cx="9131935" cy="8152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2382500" y="7611110"/>
            <a:ext cx="12001500" cy="5410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入门课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vs 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进阶课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AEVER"/>
          <p:cNvSpPr txBox="1"/>
          <p:nvPr/>
        </p:nvSpPr>
        <p:spPr>
          <a:xfrm>
            <a:off x="0" y="5639435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Device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5795010"/>
            <a:ext cx="11556365" cy="3228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550" y="7128510"/>
            <a:ext cx="11187430" cy="6640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550" y="2540"/>
            <a:ext cx="11187430" cy="7106920"/>
          </a:xfrm>
          <a:prstGeom prst="rect">
            <a:avLst/>
          </a:prstGeom>
        </p:spPr>
      </p:pic>
      <p:pic>
        <p:nvPicPr>
          <p:cNvPr id="13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SwapChain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由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SwapChain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获取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BackBuffer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648055" y="2238058"/>
            <a:ext cx="10083165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 BackBuffer 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？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48055" y="3355023"/>
            <a:ext cx="10236835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最终要被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SwapChain </a:t>
            </a: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推到显示设备上的内容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753465" y="6249353"/>
            <a:ext cx="10083165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为什么要建立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3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个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BackBuffer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？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61720" y="7215188"/>
            <a:ext cx="10236835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请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Google </a:t>
            </a: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：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Triple 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Buffer</a:t>
            </a:r>
            <a:endParaRPr lang="en-US" altLang="zh-CN" sz="440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bldLvl="0" animBg="1"/>
      <p:bldP spid="16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相关对象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CommandQueue, CommandList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参考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案例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  <a:hlinkClick r:id="rId1" action="ppaction://hlinkfile"/>
              </a:rPr>
              <a:t>DirectX-Graphics-Samples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  <a:hlinkClick r:id="rId1" action="ppaction://hlinkfile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HelloWorld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系列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135" y="1757045"/>
            <a:ext cx="7302500" cy="102012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02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作业</a:t>
            </a:r>
            <a:b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sz="5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5" descr="C:\Users\ZhaoShuai\Desktop\UE5_Logo.pngUE5_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  <p:sp>
        <p:nvSpPr>
          <p:cNvPr id="8" name="The Picture slide"/>
          <p:cNvSpPr txBox="1"/>
          <p:nvPr/>
        </p:nvSpPr>
        <p:spPr>
          <a:xfrm>
            <a:off x="10181333" y="4183785"/>
            <a:ext cx="10197087" cy="54724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建立和 sln 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StartupProject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创建github仓库实现版本管理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StartupProject显示Windows窗口且可正常关闭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使用PCH加速编译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初始化DX12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2204065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7" name="Picture 5" descr="C:\Users\ZhaoShuai\Desktop\UE5_Logo.jpgUE5_Logo"/>
            <p:cNvPicPr/>
            <p:nvPr>
              <p:custDataLst>
                <p:tags r:id="rId1"/>
              </p:custDataLst>
            </p:nvPr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636930" y="1861806"/>
              <a:ext cx="1559366" cy="13106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课程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概要</a:t>
            </a:r>
            <a:endParaRPr lang="zh-CN" altLang="en-US" sz="6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54724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图形学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Computer Graphics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Rendering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Simulation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实时渲染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主干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分支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5" name="对象 14"/>
          <p:cNvGraphicFramePr/>
          <p:nvPr/>
        </p:nvGraphicFramePr>
        <p:xfrm>
          <a:off x="13635355" y="1715135"/>
          <a:ext cx="10615295" cy="1028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3" imgW="10615295" imgH="10285095" progId="">
                  <p:embed/>
                </p:oleObj>
              </mc:Choice>
              <mc:Fallback>
                <p:oleObj name="" r:id="rId3" imgW="10615295" imgH="10285095" progId="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35355" y="1715135"/>
                        <a:ext cx="10615295" cy="1028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/>
          <p:nvPr/>
        </p:nvGraphicFramePr>
        <p:xfrm>
          <a:off x="13635355" y="1715770"/>
          <a:ext cx="10615295" cy="1028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5" imgW="10615295" imgH="10285095" progId="">
                  <p:embed/>
                </p:oleObj>
              </mc:Choice>
              <mc:Fallback>
                <p:oleObj name="" r:id="rId5" imgW="10615295" imgH="10285095" progId="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35355" y="1715770"/>
                        <a:ext cx="10615295" cy="1028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/>
          <p:nvPr/>
        </p:nvGraphicFramePr>
        <p:xfrm>
          <a:off x="13635355" y="1715770"/>
          <a:ext cx="10615295" cy="1028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7" imgW="10615295" imgH="10285095" progId="">
                  <p:embed/>
                </p:oleObj>
              </mc:Choice>
              <mc:Fallback>
                <p:oleObj name="" r:id="rId7" imgW="10615295" imgH="10285095" progId="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635355" y="1715770"/>
                        <a:ext cx="10615295" cy="1028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7" name="Picture 5" descr="C:\Users\ZhaoShuai\Desktop\UE5_Logo.jpgUE5_Logo"/>
            <p:cNvPicPr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0636930" y="1861806"/>
              <a:ext cx="1429455" cy="13106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进阶课概要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以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DirectX 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为基础讲解实时渲染知识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结合引擎讲述引擎实时渲染部分的模块与封装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讲解几个渲染案例，理解实时渲染的应用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986" y="1020430"/>
            <a:ext cx="6742697" cy="41472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382" y="5544542"/>
            <a:ext cx="5225904" cy="75458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26970" y="8801735"/>
            <a:ext cx="1071118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rPr>
              <a:t>学完之后，希望大家能入门实时渲染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7" name="Picture 5" descr="C:\Users\ZhaoShuai\Desktop\UE5_Logo.jpgUE5_Logo"/>
            <p:cNvPicPr/>
            <p:nvPr>
              <p:custDataLst>
                <p:tags r:id="rId1"/>
              </p:custDataLst>
            </p:nvPr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0636930" y="1861806"/>
              <a:ext cx="1429455" cy="13106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进阶课概要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The Picture slide"/>
          <p:cNvSpPr txBox="1"/>
          <p:nvPr/>
        </p:nvSpPr>
        <p:spPr>
          <a:xfrm>
            <a:off x="2426713" y="3954550"/>
            <a:ext cx="10197087" cy="72878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抓大放小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细讲重点概念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自学通用概念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串讲科普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概念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预习的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重要性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提前熟悉陌生的概念和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名词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带着疑问去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听讲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059660" y="668655"/>
            <a:ext cx="8911590" cy="4455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955000" y="5124450"/>
            <a:ext cx="3016250" cy="38944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62835" y="9018905"/>
            <a:ext cx="8916670" cy="43700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9685" y="5124450"/>
            <a:ext cx="3155315" cy="38912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62200" y="5119370"/>
            <a:ext cx="2824480" cy="3898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进阶课特点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44875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用引擎和写引擎的区别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陌生的概念多，理解吸收难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代码量大，对架构能力有较高的要求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调试困难，由于对实时渲染领域较为陌生，总有莫名其妙的问题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0" y="7219950"/>
            <a:ext cx="6286500" cy="6496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903" y="3514725"/>
            <a:ext cx="6305550" cy="3705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99" y="-1"/>
            <a:ext cx="3347357" cy="3514725"/>
          </a:xfrm>
          <a:prstGeom prst="rect">
            <a:avLst/>
          </a:prstGeom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进阶课特点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80270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用引擎和写引擎的区别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从用引擎的角度，做深一层的思考，引擎在这部分是怎么设计的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陌生的概念多，理解吸收难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多探讨，多交流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代码量大，对架构能力有较高的要求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不要忘了我们学的设计模式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调试困难，由于对实时渲染领域较为陌生，总有莫名其妙的问题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掌握调试工具和调试套路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146" name="Picture 2" descr="Solution | Nimonik质量，安全，健康，环保合规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374" y="4058722"/>
            <a:ext cx="9525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学习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方法</a:t>
            </a:r>
            <a:endParaRPr lang="zh-CN" altLang="en-US" sz="60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5734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先理解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概念</a:t>
            </a:r>
            <a:endParaRPr lang="zh-CN" altLang="en-US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不求面面俱到，先抓住重点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方向</a:t>
            </a:r>
            <a:endParaRPr lang="zh-CN" altLang="en-US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预习，提前熟悉，带着疑问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听课</a:t>
            </a:r>
            <a:endParaRPr lang="zh-CN" altLang="en-US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多沟通多交流，多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提问</a:t>
            </a:r>
            <a:endParaRPr lang="zh-CN" altLang="en-US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再追求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实战</a:t>
            </a:r>
            <a:endParaRPr lang="zh-CN" altLang="en-US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实战是检验理解是否到位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</a:t>
            </a:r>
            <a:endParaRPr lang="zh-CN" altLang="en-US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71550" lvl="1" indent="-5143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l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多写、多练才是通往资深大神的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必经道路</a:t>
            </a:r>
            <a:endParaRPr lang="zh-CN" altLang="en-US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4715490" y="3917950"/>
            <a:ext cx="9525000" cy="5880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064,&quot;width&quot;:2064.361545931804}"/>
</p:tagLst>
</file>

<file path=ppt/tags/tag2.xml><?xml version="1.0" encoding="utf-8"?>
<p:tagLst xmlns:p="http://schemas.openxmlformats.org/presentationml/2006/main">
  <p:tag name="KSO_WM_UNIT_PLACING_PICTURE_USER_VIEWPORT" val="{&quot;height&quot;:2064,&quot;width&quot;:2064.361545931804}"/>
</p:tagLst>
</file>

<file path=ppt/tags/tag3.xml><?xml version="1.0" encoding="utf-8"?>
<p:tagLst xmlns:p="http://schemas.openxmlformats.org/presentationml/2006/main">
  <p:tag name="KSO_WM_UNIT_PLACING_PICTURE_USER_VIEWPORT" val="{&quot;height&quot;:7017,&quot;width&quot;:14034}"/>
</p:tagLst>
</file>

<file path=ppt/tags/tag4.xml><?xml version="1.0" encoding="utf-8"?>
<p:tagLst xmlns:p="http://schemas.openxmlformats.org/presentationml/2006/main">
  <p:tag name="KSO_WM_UNIT_PLACING_PICTURE_USER_VIEWPORT" val="{&quot;height&quot;:3990,&quot;width&quot;:3090}"/>
</p:tagLst>
</file>

<file path=ppt/tags/tag5.xml><?xml version="1.0" encoding="utf-8"?>
<p:tagLst xmlns:p="http://schemas.openxmlformats.org/presentationml/2006/main">
  <p:tag name="KSO_WM_UNIT_PLACING_PICTURE_USER_VIEWPORT" val="{&quot;height&quot;:8205,&quot;width&quot;:3825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1917</Words>
  <Application>WPS 演示</Application>
  <PresentationFormat>自定义</PresentationFormat>
  <Paragraphs>253</Paragraphs>
  <Slides>34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Arial</vt:lpstr>
      <vt:lpstr>宋体</vt:lpstr>
      <vt:lpstr>Wingdings</vt:lpstr>
      <vt:lpstr>Helvetica</vt:lpstr>
      <vt:lpstr>Helvetica Light</vt:lpstr>
      <vt:lpstr>Calibri</vt:lpstr>
      <vt:lpstr>Arial</vt:lpstr>
      <vt:lpstr>微软雅黑 Light</vt:lpstr>
      <vt:lpstr>微软雅黑</vt:lpstr>
      <vt:lpstr>方正姚体</vt:lpstr>
      <vt:lpstr>Arial Unicode MS</vt:lpstr>
      <vt:lpstr>等线</vt:lpstr>
      <vt:lpstr>Wingdings</vt:lpstr>
      <vt:lpstr>Calibri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赵帅</cp:lastModifiedBy>
  <cp:revision>434</cp:revision>
  <dcterms:created xsi:type="dcterms:W3CDTF">2017-07-18T17:55:00Z</dcterms:created>
  <dcterms:modified xsi:type="dcterms:W3CDTF">2022-02-14T07:21:15Z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1238657A36D44DB49601BD187B7B2A41</vt:lpwstr>
  </property>
</Properties>
</file>